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3" userDrawn="1">
          <p15:clr>
            <a:srgbClr val="A4A3A4"/>
          </p15:clr>
        </p15:guide>
        <p15:guide id="2" pos="2160" userDrawn="1">
          <p15:clr>
            <a:srgbClr val="A4A3A4"/>
          </p15:clr>
        </p15:guide>
        <p15:guide id="3" orient="horz" pos="2608" userDrawn="1">
          <p15:clr>
            <a:srgbClr val="A4A3A4"/>
          </p15:clr>
        </p15:guide>
        <p15:guide id="4" orient="horz" pos="3874" userDrawn="1">
          <p15:clr>
            <a:srgbClr val="A4A3A4"/>
          </p15:clr>
        </p15:guide>
        <p15:guide id="5" orient="horz" pos="4524" userDrawn="1">
          <p15:clr>
            <a:srgbClr val="A4A3A4"/>
          </p15:clr>
        </p15:guide>
        <p15:guide id="6" orient="horz" pos="3236" userDrawn="1">
          <p15:clr>
            <a:srgbClr val="A4A3A4"/>
          </p15:clr>
        </p15:guide>
        <p15:guide id="7" orient="horz" pos="4848" userDrawn="1">
          <p15:clr>
            <a:srgbClr val="A4A3A4"/>
          </p15:clr>
        </p15:guide>
        <p15:guide id="8" pos="8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4" d="100"/>
          <a:sy n="54" d="100"/>
        </p:scale>
        <p:origin x="2268" y="90"/>
      </p:cViewPr>
      <p:guideLst>
        <p:guide orient="horz" pos="1973"/>
        <p:guide pos="2160"/>
        <p:guide orient="horz" pos="2608"/>
        <p:guide orient="horz" pos="3874"/>
        <p:guide orient="horz" pos="4524"/>
        <p:guide orient="horz" pos="3236"/>
        <p:guide orient="horz" pos="4848"/>
        <p:guide pos="845"/>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D89AA06-A6D3-43AD-BF86-7756DED6665C}" type="datetimeFigureOut">
              <a:rPr lang="it-IT" smtClean="0"/>
              <a:t>04/05/2021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2639475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D89AA06-A6D3-43AD-BF86-7756DED6665C}" type="datetimeFigureOut">
              <a:rPr lang="it-IT" smtClean="0"/>
              <a:t>04/05/2021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367346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D89AA06-A6D3-43AD-BF86-7756DED6665C}" type="datetimeFigureOut">
              <a:rPr lang="it-IT" smtClean="0"/>
              <a:t>04/05/2021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356717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D89AA06-A6D3-43AD-BF86-7756DED6665C}" type="datetimeFigureOut">
              <a:rPr lang="it-IT" smtClean="0"/>
              <a:t>04/05/2021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9872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D89AA06-A6D3-43AD-BF86-7756DED6665C}" type="datetimeFigureOut">
              <a:rPr lang="it-IT" smtClean="0"/>
              <a:t>04/05/2021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47790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D89AA06-A6D3-43AD-BF86-7756DED6665C}" type="datetimeFigureOut">
              <a:rPr lang="it-IT" smtClean="0"/>
              <a:t>04/05/2021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369986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72381" y="3340100"/>
            <a:ext cx="2901255" cy="4912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471863" y="3340100"/>
            <a:ext cx="2915543" cy="49127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D89AA06-A6D3-43AD-BF86-7756DED6665C}" type="datetimeFigureOut">
              <a:rPr lang="it-IT" smtClean="0"/>
              <a:t>04/05/2021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374727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D89AA06-A6D3-43AD-BF86-7756DED6665C}" type="datetimeFigureOut">
              <a:rPr lang="it-IT" smtClean="0"/>
              <a:t>04/05/2021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5349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9AA06-A6D3-43AD-BF86-7756DED6665C}" type="datetimeFigureOut">
              <a:rPr lang="it-IT" smtClean="0"/>
              <a:t>04/05/2021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165229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D89AA06-A6D3-43AD-BF86-7756DED6665C}" type="datetimeFigureOut">
              <a:rPr lang="it-IT" smtClean="0"/>
              <a:t>04/05/2021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406249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D89AA06-A6D3-43AD-BF86-7756DED6665C}" type="datetimeFigureOut">
              <a:rPr lang="it-IT" smtClean="0"/>
              <a:t>04/05/2021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CC7459-107D-43F5-BDE5-37EC388D35CD}" type="slidenum">
              <a:rPr lang="it-IT" smtClean="0"/>
              <a:t>‹N›</a:t>
            </a:fld>
            <a:endParaRPr lang="it-IT"/>
          </a:p>
        </p:txBody>
      </p:sp>
    </p:spTree>
    <p:extLst>
      <p:ext uri="{BB962C8B-B14F-4D97-AF65-F5344CB8AC3E}">
        <p14:creationId xmlns:p14="http://schemas.microsoft.com/office/powerpoint/2010/main" val="16858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D89AA06-A6D3-43AD-BF86-7756DED6665C}" type="datetimeFigureOut">
              <a:rPr lang="it-IT" smtClean="0"/>
              <a:t>04/05/2021</a:t>
            </a:fld>
            <a:endParaRPr lang="it-IT"/>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FCC7459-107D-43F5-BDE5-37EC388D35CD}" type="slidenum">
              <a:rPr lang="it-IT" smtClean="0"/>
              <a:t>‹N›</a:t>
            </a:fld>
            <a:endParaRPr lang="it-IT"/>
          </a:p>
        </p:txBody>
      </p:sp>
    </p:spTree>
    <p:extLst>
      <p:ext uri="{BB962C8B-B14F-4D97-AF65-F5344CB8AC3E}">
        <p14:creationId xmlns:p14="http://schemas.microsoft.com/office/powerpoint/2010/main" val="32801049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8CDDC4-0A98-4757-938E-5F84608DC292}"/>
              </a:ext>
            </a:extLst>
          </p:cNvPr>
          <p:cNvSpPr>
            <a:spLocks noGrp="1"/>
          </p:cNvSpPr>
          <p:nvPr>
            <p:ph type="title"/>
          </p:nvPr>
        </p:nvSpPr>
        <p:spPr/>
        <p:txBody>
          <a:bodyPr>
            <a:normAutofit fontScale="90000"/>
          </a:bodyPr>
          <a:lstStyle/>
          <a:p>
            <a:br>
              <a:rPr lang="it-IT" b="1" dirty="0"/>
            </a:br>
            <a:br>
              <a:rPr lang="it-IT" b="1" dirty="0"/>
            </a:br>
            <a:br>
              <a:rPr lang="it-IT" b="1" dirty="0"/>
            </a:br>
            <a:br>
              <a:rPr lang="it-IT" b="1" dirty="0"/>
            </a:br>
            <a:r>
              <a:rPr lang="it-IT" b="1" dirty="0"/>
              <a:t>«Finanza sostenibile ed ESG: il futuro delle banche e della finanza»</a:t>
            </a:r>
            <a:br>
              <a:rPr lang="it-IT" b="1" dirty="0"/>
            </a:br>
            <a:endParaRPr lang="it-IT" dirty="0"/>
          </a:p>
        </p:txBody>
      </p:sp>
      <p:sp>
        <p:nvSpPr>
          <p:cNvPr id="3" name="Segnaposto contenuto 2">
            <a:extLst>
              <a:ext uri="{FF2B5EF4-FFF2-40B4-BE49-F238E27FC236}">
                <a16:creationId xmlns:a16="http://schemas.microsoft.com/office/drawing/2014/main" id="{BAAC7599-9C6E-47C0-A6AF-9BD211395CF2}"/>
              </a:ext>
            </a:extLst>
          </p:cNvPr>
          <p:cNvSpPr>
            <a:spLocks noGrp="1"/>
          </p:cNvSpPr>
          <p:nvPr>
            <p:ph idx="1"/>
          </p:nvPr>
        </p:nvSpPr>
        <p:spPr/>
        <p:txBody>
          <a:bodyPr>
            <a:normAutofit fontScale="25000" lnSpcReduction="20000"/>
          </a:bodyPr>
          <a:lstStyle/>
          <a:p>
            <a:pPr algn="just">
              <a:lnSpc>
                <a:spcPct val="115000"/>
              </a:lnSpc>
              <a:spcAft>
                <a:spcPts val="1000"/>
              </a:spcAft>
            </a:pPr>
            <a:endParaRPr lang="it-IT" sz="6400" b="1" i="1"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La Finanza sostenibile mira all’integrazione dei criteri Ambientali, Sociali e di governance nei servizi finanziar e nel sostegno di uno sviluppo economico sostenibile. Lo strumento per il conseguimento di questo obiettivo consiste nella </a:t>
            </a:r>
            <a:r>
              <a:rPr lang="it-IT" sz="6400" i="1" dirty="0" err="1">
                <a:effectLst/>
                <a:latin typeface="Arial" panose="020B0604020202020204" pitchFamily="34" charset="0"/>
                <a:ea typeface="Calibri" panose="020F0502020204030204" pitchFamily="34" charset="0"/>
                <a:cs typeface="Times New Roman" panose="02020603050405020304" pitchFamily="18" charset="0"/>
              </a:rPr>
              <a:t>mitigazone</a:t>
            </a:r>
            <a:r>
              <a:rPr lang="it-IT" sz="6400" i="1" dirty="0">
                <a:effectLst/>
                <a:latin typeface="Arial" panose="020B0604020202020204" pitchFamily="34" charset="0"/>
                <a:ea typeface="Calibri" panose="020F0502020204030204" pitchFamily="34" charset="0"/>
                <a:cs typeface="Times New Roman" panose="02020603050405020304" pitchFamily="18" charset="0"/>
              </a:rPr>
              <a:t> di questi rischi con una gestione adeguata tesa a mitigare questi rischi nel lungo periodo.</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Negli ultimi mesi abbiamo assistito ad un forte aumento della attenzione a livello globale sui temi ESG.</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b="1" i="1" dirty="0">
                <a:effectLst/>
                <a:latin typeface="Arial" panose="020B0604020202020204" pitchFamily="34" charset="0"/>
                <a:ea typeface="Calibri" panose="020F0502020204030204" pitchFamily="34" charset="0"/>
                <a:cs typeface="Times New Roman" panose="02020603050405020304" pitchFamily="18" charset="0"/>
              </a:rPr>
              <a:t>Il quadro normativo è già definito con precisione</a:t>
            </a:r>
            <a:r>
              <a:rPr lang="it-IT" sz="6400" i="1" dirty="0">
                <a:effectLst/>
                <a:latin typeface="Arial" panose="020B0604020202020204" pitchFamily="34" charset="0"/>
                <a:ea typeface="Calibri" panose="020F0502020204030204" pitchFamily="34" charset="0"/>
                <a:cs typeface="Times New Roman" panose="02020603050405020304" pitchFamily="18" charset="0"/>
              </a:rPr>
              <a:t>, la strada da seguire è chiaramente tracciata ed è sempre più diffusa la consapevolezza che il mondo sta per affrontare un passaggio epocale.</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Il 21 aprile u.s. la Commissione europea ha adottato  un ambizioso pacchetto completo di misure intese a favorire i flussi di capitale verso attività sostenibili in tutta l'Unione europea. Riorientando l'interesse degli investitori verso tecnologie e imprese più sostenibili, le misure odierne saranno determinanti per rendere l'Europa climaticamente neutra entro il 2050 e faranno dell'UE un leader mondiale nella definizione delle norme per la finanza sostenibile.</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Il pacchetto include:</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it-IT" sz="6400" i="1" dirty="0">
                <a:effectLst/>
                <a:latin typeface="Arial" panose="020B0604020202020204" pitchFamily="34" charset="0"/>
                <a:ea typeface="Calibri" panose="020F0502020204030204" pitchFamily="34" charset="0"/>
                <a:cs typeface="Times New Roman" panose="02020603050405020304" pitchFamily="18" charset="0"/>
              </a:rPr>
              <a:t>l'atto delegato relativo agli aspetti climatici della tassonomia UE, che mira a promuovere gli investimenti sostenibili chiarendo meglio quali attività economiche contribuiscono di più al conseguimento degli obiettivi ambientali dell'UE. Il collegio dei commissari ha raggiunto oggi un accordo politico sul testo. L'atto delegato sarà ufficialmente adottato alla fine di maggio quando sarà stato tradotto in tutte le lingue dell'Unione; una comunicazione, anch'essa adottata oggi dal collegio, che definisce con maggiore dettaglio l'approccio della Commissione;</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it-IT" sz="6400" i="1" dirty="0">
                <a:effectLst/>
                <a:latin typeface="Arial" panose="020B0604020202020204" pitchFamily="34" charset="0"/>
                <a:ea typeface="Calibri" panose="020F0502020204030204" pitchFamily="34" charset="0"/>
                <a:cs typeface="Times New Roman" panose="02020603050405020304" pitchFamily="18" charset="0"/>
              </a:rPr>
              <a:t>una proposta di direttiva sull'informativa in materia di sostenibilità delle imprese. Intesa a migliorare il flusso delle informazioni sulla sostenibilità nel mondo imprenditoriale, la direttiva proposta armonizzerà la comunicazione delle informazioni sulla sostenibilità da parte delle imprese, in modo che le società finanziarie, gli investitori e il grande pubblico dispongano di informazioni comparabili e affidabili;</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it-IT" sz="6400" i="1" dirty="0">
                <a:effectLst/>
                <a:latin typeface="Arial" panose="020B0604020202020204" pitchFamily="34" charset="0"/>
                <a:ea typeface="Calibri" panose="020F0502020204030204" pitchFamily="34" charset="0"/>
                <a:cs typeface="Times New Roman" panose="02020603050405020304" pitchFamily="18" charset="0"/>
              </a:rPr>
              <a:t>infine i sei atti delegati modificativi relativi ai doveri fiduciari e alla consulenza in materia di investimenti e assicurazioni garantiranno che le imprese finanziarie, ad esempio i consulenti, i gestori di attivi o gli assicuratori, includano la sostenibilità nelle loro procedure e nella consulenza in materia di investimenti fornita ai clienti.</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All’interno di questa trasformazione, </a:t>
            </a:r>
            <a:r>
              <a:rPr lang="it-IT" sz="6400" b="1" i="1" dirty="0">
                <a:effectLst/>
                <a:latin typeface="Arial" panose="020B0604020202020204" pitchFamily="34" charset="0"/>
                <a:ea typeface="Calibri" panose="020F0502020204030204" pitchFamily="34" charset="0"/>
                <a:cs typeface="Times New Roman" panose="02020603050405020304" pitchFamily="18" charset="0"/>
              </a:rPr>
              <a:t>le banche sono chiamate a svolgere una funzione centrale</a:t>
            </a:r>
            <a:r>
              <a:rPr lang="it-IT" sz="6400" i="1" dirty="0">
                <a:effectLst/>
                <a:latin typeface="Arial" panose="020B0604020202020204" pitchFamily="34" charset="0"/>
                <a:ea typeface="Calibri" panose="020F0502020204030204" pitchFamily="34" charset="0"/>
                <a:cs typeface="Times New Roman" panose="02020603050405020304" pitchFamily="18" charset="0"/>
              </a:rPr>
              <a:t> e di fondamentale importanza. Non possono più limitarsi a proporre ai mercati prodotti finanziari sostenibili, ma </a:t>
            </a:r>
            <a:r>
              <a:rPr lang="it-IT" sz="6400" b="1" i="1" dirty="0">
                <a:effectLst/>
                <a:latin typeface="Arial" panose="020B0604020202020204" pitchFamily="34" charset="0"/>
                <a:ea typeface="Calibri" panose="020F0502020204030204" pitchFamily="34" charset="0"/>
                <a:cs typeface="Times New Roman" panose="02020603050405020304" pitchFamily="18" charset="0"/>
              </a:rPr>
              <a:t>devono allocare il capitale verso attività economiche e produttive</a:t>
            </a:r>
            <a:r>
              <a:rPr lang="it-IT" sz="6400" i="1" dirty="0">
                <a:effectLst/>
                <a:latin typeface="Arial" panose="020B0604020202020204" pitchFamily="34" charset="0"/>
                <a:ea typeface="Calibri" panose="020F0502020204030204" pitchFamily="34" charset="0"/>
                <a:cs typeface="Times New Roman" panose="02020603050405020304" pitchFamily="18" charset="0"/>
              </a:rPr>
              <a:t> capaci di generare impatti positivi sulla società e, al contempo, devono essere in grado di </a:t>
            </a:r>
            <a:r>
              <a:rPr lang="it-IT" sz="6400" b="1" i="1" dirty="0">
                <a:effectLst/>
                <a:latin typeface="Arial" panose="020B0604020202020204" pitchFamily="34" charset="0"/>
                <a:ea typeface="Calibri" panose="020F0502020204030204" pitchFamily="34" charset="0"/>
                <a:cs typeface="Times New Roman" panose="02020603050405020304" pitchFamily="18" charset="0"/>
              </a:rPr>
              <a:t>offrire prodotti e servizi capaci di aiutare la clientela</a:t>
            </a:r>
            <a:r>
              <a:rPr lang="it-IT" sz="6400" i="1" dirty="0">
                <a:effectLst/>
                <a:latin typeface="Arial" panose="020B0604020202020204" pitchFamily="34" charset="0"/>
                <a:ea typeface="Calibri" panose="020F0502020204030204" pitchFamily="34" charset="0"/>
                <a:cs typeface="Times New Roman" panose="02020603050405020304" pitchFamily="18" charset="0"/>
              </a:rPr>
              <a:t> ad affrontare il periodo di transizione.</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Tutto questo mentre </a:t>
            </a:r>
            <a:r>
              <a:rPr lang="it-IT" sz="6400" b="1" i="1" dirty="0">
                <a:effectLst/>
                <a:latin typeface="Arial" panose="020B0604020202020204" pitchFamily="34" charset="0"/>
                <a:ea typeface="Calibri" panose="020F0502020204030204" pitchFamily="34" charset="0"/>
                <a:cs typeface="Times New Roman" panose="02020603050405020304" pitchFamily="18" charset="0"/>
              </a:rPr>
              <a:t>fasce sempre più ampie di stakeholder chiedono alle banche delle precise assunzioni di responsabilità</a:t>
            </a:r>
            <a:r>
              <a:rPr lang="it-IT" sz="6400" i="1" dirty="0">
                <a:effectLst/>
                <a:latin typeface="Arial" panose="020B0604020202020204" pitchFamily="34" charset="0"/>
                <a:ea typeface="Calibri" panose="020F0502020204030204" pitchFamily="34" charset="0"/>
                <a:cs typeface="Times New Roman" panose="02020603050405020304" pitchFamily="18" charset="0"/>
              </a:rPr>
              <a:t> verso temi che non riguardano più solo l’ambiente, ma anche il sistema sociale e quello delle regole.</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Le banche quindi devono essere in grado di </a:t>
            </a:r>
            <a:r>
              <a:rPr lang="it-IT" sz="6400" b="1" i="1" dirty="0">
                <a:effectLst/>
                <a:latin typeface="Arial" panose="020B0604020202020204" pitchFamily="34" charset="0"/>
                <a:ea typeface="Calibri" panose="020F0502020204030204" pitchFamily="34" charset="0"/>
                <a:cs typeface="Times New Roman" panose="02020603050405020304" pitchFamily="18" charset="0"/>
              </a:rPr>
              <a:t>sviluppare strategie di medio lungo periodo</a:t>
            </a:r>
            <a:r>
              <a:rPr lang="it-IT" sz="6400" i="1" dirty="0">
                <a:effectLst/>
                <a:latin typeface="Arial" panose="020B0604020202020204" pitchFamily="34" charset="0"/>
                <a:ea typeface="Calibri" panose="020F0502020204030204" pitchFamily="34" charset="0"/>
                <a:cs typeface="Times New Roman" panose="02020603050405020304" pitchFamily="18" charset="0"/>
              </a:rPr>
              <a:t> capaci di intervenire non solo sul business, ma anche sulla cultura dei loro dipendenti.</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b="1" i="1" dirty="0">
                <a:effectLst/>
                <a:latin typeface="Arial" panose="020B0604020202020204" pitchFamily="34" charset="0"/>
                <a:ea typeface="Calibri" panose="020F0502020204030204" pitchFamily="34" charset="0"/>
                <a:cs typeface="Times New Roman" panose="02020603050405020304" pitchFamily="18" charset="0"/>
              </a:rPr>
              <a:t>La pianificazione è una delle funzioni chiave</a:t>
            </a:r>
            <a:r>
              <a:rPr lang="it-IT" sz="6400" i="1" dirty="0">
                <a:effectLst/>
                <a:latin typeface="Arial" panose="020B0604020202020204" pitchFamily="34" charset="0"/>
                <a:ea typeface="Calibri" panose="020F0502020204030204" pitchFamily="34" charset="0"/>
                <a:cs typeface="Times New Roman" panose="02020603050405020304" pitchFamily="18" charset="0"/>
              </a:rPr>
              <a:t> delle banche chiamate a realizzare questa rivoluzione, garantendone coerenza strategica e corretta implementazione operativa.</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Per questa ragione APB ha ritenuto opportuno iniziare a </a:t>
            </a:r>
            <a:r>
              <a:rPr lang="it-IT" sz="6400" b="1" i="1" dirty="0">
                <a:effectLst/>
                <a:latin typeface="Arial" panose="020B0604020202020204" pitchFamily="34" charset="0"/>
                <a:ea typeface="Calibri" panose="020F0502020204030204" pitchFamily="34" charset="0"/>
                <a:cs typeface="Times New Roman" panose="02020603050405020304" pitchFamily="18" charset="0"/>
              </a:rPr>
              <a:t>proporre degli incontri ai suoi associati in grado di aiutarli ad affrontare </a:t>
            </a:r>
            <a:r>
              <a:rPr lang="it-IT" sz="6400" i="1" dirty="0">
                <a:effectLst/>
                <a:latin typeface="Arial" panose="020B0604020202020204" pitchFamily="34" charset="0"/>
                <a:ea typeface="Calibri" panose="020F0502020204030204" pitchFamily="34" charset="0"/>
                <a:cs typeface="Times New Roman" panose="02020603050405020304" pitchFamily="18" charset="0"/>
              </a:rPr>
              <a:t>al meglio quella che, in molti, hanno già definito come una vera rivoluzione.</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sz="6400" i="1" dirty="0">
                <a:effectLst/>
                <a:latin typeface="Arial" panose="020B0604020202020204" pitchFamily="34" charset="0"/>
                <a:ea typeface="Calibri" panose="020F0502020204030204" pitchFamily="34" charset="0"/>
                <a:cs typeface="Times New Roman" panose="02020603050405020304" pitchFamily="18" charset="0"/>
              </a:rPr>
              <a:t>Per iscriversi e ricevere il link per il collegamento al webinar, che si svolgerà secondo il programma allegato occorre scrivere a segreteria.apb@gmail.com</a:t>
            </a:r>
            <a:endParaRPr lang="it-IT" sz="64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5" name="Immagine 4" descr="Immagine che contiene testo, orologio, segnale, grafica vettoriale&#10;&#10;Descrizione generata automaticamente">
            <a:extLst>
              <a:ext uri="{FF2B5EF4-FFF2-40B4-BE49-F238E27FC236}">
                <a16:creationId xmlns:a16="http://schemas.microsoft.com/office/drawing/2014/main" id="{DD66CBE2-08D1-4D86-981C-C4F12FFA8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4985" cy="908049"/>
          </a:xfrm>
          <a:prstGeom prst="rect">
            <a:avLst/>
          </a:prstGeom>
        </p:spPr>
      </p:pic>
    </p:spTree>
    <p:extLst>
      <p:ext uri="{BB962C8B-B14F-4D97-AF65-F5344CB8AC3E}">
        <p14:creationId xmlns:p14="http://schemas.microsoft.com/office/powerpoint/2010/main" val="339687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216713E-04F5-45ED-B981-3925526107D9}"/>
              </a:ext>
            </a:extLst>
          </p:cNvPr>
          <p:cNvPicPr>
            <a:picLocks noChangeAspect="1"/>
          </p:cNvPicPr>
          <p:nvPr/>
        </p:nvPicPr>
        <p:blipFill>
          <a:blip r:embed="rId2"/>
          <a:stretch>
            <a:fillRect/>
          </a:stretch>
        </p:blipFill>
        <p:spPr>
          <a:xfrm>
            <a:off x="2688120" y="219903"/>
            <a:ext cx="1481759" cy="584905"/>
          </a:xfrm>
          <a:prstGeom prst="rect">
            <a:avLst/>
          </a:prstGeom>
        </p:spPr>
      </p:pic>
      <p:sp>
        <p:nvSpPr>
          <p:cNvPr id="5" name="CasellaDiTesto 4">
            <a:extLst>
              <a:ext uri="{FF2B5EF4-FFF2-40B4-BE49-F238E27FC236}">
                <a16:creationId xmlns:a16="http://schemas.microsoft.com/office/drawing/2014/main" id="{1211A39C-4C72-41C0-904B-F25BA97E6EE9}"/>
              </a:ext>
            </a:extLst>
          </p:cNvPr>
          <p:cNvSpPr txBox="1"/>
          <p:nvPr/>
        </p:nvSpPr>
        <p:spPr>
          <a:xfrm>
            <a:off x="1232199" y="884890"/>
            <a:ext cx="5010955" cy="1631216"/>
          </a:xfrm>
          <a:prstGeom prst="rect">
            <a:avLst/>
          </a:prstGeom>
          <a:noFill/>
        </p:spPr>
        <p:txBody>
          <a:bodyPr wrap="square" rtlCol="0">
            <a:spAutoFit/>
          </a:bodyPr>
          <a:lstStyle/>
          <a:p>
            <a:pPr algn="ctr"/>
            <a:r>
              <a:rPr lang="it-IT" sz="1600" dirty="0"/>
              <a:t>Workshop</a:t>
            </a:r>
          </a:p>
          <a:p>
            <a:pPr algn="ctr"/>
            <a:r>
              <a:rPr lang="it-IT" b="1" dirty="0"/>
              <a:t>«Finanza sostenibile ed </a:t>
            </a:r>
            <a:r>
              <a:rPr lang="it-IT" b="1"/>
              <a:t>ESG:</a:t>
            </a:r>
          </a:p>
          <a:p>
            <a:pPr algn="ctr"/>
            <a:r>
              <a:rPr lang="it-IT" b="1"/>
              <a:t> </a:t>
            </a:r>
            <a:r>
              <a:rPr lang="it-IT" b="1" dirty="0"/>
              <a:t>il futuro delle banche e della finanza»</a:t>
            </a:r>
          </a:p>
          <a:p>
            <a:pPr algn="ctr"/>
            <a:r>
              <a:rPr lang="it-IT" sz="1600" dirty="0"/>
              <a:t>12 maggio 2021</a:t>
            </a:r>
          </a:p>
          <a:p>
            <a:pPr algn="ctr"/>
            <a:r>
              <a:rPr lang="it-IT" sz="1600" dirty="0"/>
              <a:t>H 11.00 – 12.30</a:t>
            </a:r>
          </a:p>
          <a:p>
            <a:pPr algn="ctr"/>
            <a:r>
              <a:rPr lang="it-IT" sz="1600" dirty="0"/>
              <a:t>Cisco </a:t>
            </a:r>
            <a:r>
              <a:rPr lang="it-IT" sz="1600" dirty="0" err="1"/>
              <a:t>Webex</a:t>
            </a:r>
            <a:r>
              <a:rPr lang="it-IT" sz="1600" dirty="0"/>
              <a:t> Event</a:t>
            </a:r>
          </a:p>
        </p:txBody>
      </p:sp>
      <p:sp>
        <p:nvSpPr>
          <p:cNvPr id="6" name="CasellaDiTesto 5">
            <a:extLst>
              <a:ext uri="{FF2B5EF4-FFF2-40B4-BE49-F238E27FC236}">
                <a16:creationId xmlns:a16="http://schemas.microsoft.com/office/drawing/2014/main" id="{72220488-2CF9-42C8-A9BD-548C27D0286C}"/>
              </a:ext>
            </a:extLst>
          </p:cNvPr>
          <p:cNvSpPr txBox="1"/>
          <p:nvPr/>
        </p:nvSpPr>
        <p:spPr>
          <a:xfrm>
            <a:off x="1427967" y="2405070"/>
            <a:ext cx="5201849" cy="5724644"/>
          </a:xfrm>
          <a:prstGeom prst="rect">
            <a:avLst/>
          </a:prstGeom>
          <a:noFill/>
        </p:spPr>
        <p:txBody>
          <a:bodyPr wrap="square" rtlCol="0">
            <a:spAutoFit/>
          </a:bodyPr>
          <a:lstStyle/>
          <a:p>
            <a:r>
              <a:rPr lang="it-IT" sz="1600" b="1" dirty="0"/>
              <a:t>Agenda</a:t>
            </a:r>
          </a:p>
          <a:p>
            <a:endParaRPr lang="it-IT" sz="1600" dirty="0"/>
          </a:p>
          <a:p>
            <a:r>
              <a:rPr lang="it-IT" sz="1600" dirty="0"/>
              <a:t>Bruno </a:t>
            </a:r>
            <a:r>
              <a:rPr lang="it-IT" sz="1600" dirty="0" err="1"/>
              <a:t>Maineri</a:t>
            </a:r>
            <a:endParaRPr lang="it-IT" sz="1600" dirty="0"/>
          </a:p>
          <a:p>
            <a:r>
              <a:rPr lang="it-IT" sz="1600" i="1" dirty="0"/>
              <a:t>Presidente di APB</a:t>
            </a:r>
          </a:p>
          <a:p>
            <a:r>
              <a:rPr lang="it-IT" b="1" dirty="0"/>
              <a:t>Introduzione del workshop</a:t>
            </a:r>
          </a:p>
          <a:p>
            <a:endParaRPr lang="it-IT" sz="1600" dirty="0"/>
          </a:p>
          <a:p>
            <a:r>
              <a:rPr lang="it-IT" sz="1600" dirty="0"/>
              <a:t>Costanza Bufalini</a:t>
            </a:r>
          </a:p>
          <a:p>
            <a:r>
              <a:rPr lang="it-IT" sz="1600" i="1" dirty="0"/>
              <a:t>Head of UniCredit European &amp; </a:t>
            </a:r>
            <a:r>
              <a:rPr lang="it-IT" sz="1600" i="1" dirty="0" err="1"/>
              <a:t>Regulatory</a:t>
            </a:r>
            <a:r>
              <a:rPr lang="it-IT" sz="1600" i="1" dirty="0"/>
              <a:t> Affairs</a:t>
            </a:r>
          </a:p>
          <a:p>
            <a:r>
              <a:rPr lang="it-IT" b="1" dirty="0"/>
              <a:t>L’origine di un cambiamento</a:t>
            </a:r>
          </a:p>
          <a:p>
            <a:endParaRPr lang="it-IT" sz="1600" dirty="0"/>
          </a:p>
          <a:p>
            <a:r>
              <a:rPr lang="it-IT" sz="1600" dirty="0"/>
              <a:t>Franco Bruni</a:t>
            </a:r>
          </a:p>
          <a:p>
            <a:r>
              <a:rPr lang="it-IT" sz="1600" i="1" dirty="0"/>
              <a:t>Vice Presidente di UniCredit Foundation</a:t>
            </a:r>
          </a:p>
          <a:p>
            <a:r>
              <a:rPr lang="it-IT" b="1" dirty="0"/>
              <a:t>ESG e i programmi europei di rilancio post pandemia</a:t>
            </a:r>
          </a:p>
          <a:p>
            <a:endParaRPr lang="it-IT" sz="1600" dirty="0"/>
          </a:p>
          <a:p>
            <a:r>
              <a:rPr lang="it-IT" sz="1600" dirty="0"/>
              <a:t>Costanza Bufalini</a:t>
            </a:r>
          </a:p>
          <a:p>
            <a:r>
              <a:rPr lang="it-IT" sz="1600" i="1" dirty="0"/>
              <a:t>Head of UniCredit European &amp; </a:t>
            </a:r>
            <a:r>
              <a:rPr lang="it-IT" sz="1600" i="1" dirty="0" err="1"/>
              <a:t>Regulatory</a:t>
            </a:r>
            <a:r>
              <a:rPr lang="it-IT" sz="1600" i="1" dirty="0"/>
              <a:t> Affairs</a:t>
            </a:r>
          </a:p>
          <a:p>
            <a:r>
              <a:rPr lang="it-IT" b="1" dirty="0"/>
              <a:t>Finanza sostenibile ed ESG: l’evoluzione del quadro normativo</a:t>
            </a:r>
          </a:p>
          <a:p>
            <a:endParaRPr lang="it-IT" sz="1600" dirty="0"/>
          </a:p>
          <a:p>
            <a:r>
              <a:rPr lang="it-IT" b="1" dirty="0"/>
              <a:t>Q&amp;A</a:t>
            </a:r>
          </a:p>
          <a:p>
            <a:endParaRPr lang="it-IT" sz="1600" dirty="0"/>
          </a:p>
          <a:p>
            <a:r>
              <a:rPr lang="it-IT" b="1" dirty="0"/>
              <a:t>Chiusura</a:t>
            </a:r>
          </a:p>
        </p:txBody>
      </p:sp>
      <p:sp>
        <p:nvSpPr>
          <p:cNvPr id="7" name="CasellaDiTesto 6">
            <a:extLst>
              <a:ext uri="{FF2B5EF4-FFF2-40B4-BE49-F238E27FC236}">
                <a16:creationId xmlns:a16="http://schemas.microsoft.com/office/drawing/2014/main" id="{C1701C10-CB9B-4640-86F9-D3F5D53D45AC}"/>
              </a:ext>
            </a:extLst>
          </p:cNvPr>
          <p:cNvSpPr txBox="1"/>
          <p:nvPr/>
        </p:nvSpPr>
        <p:spPr>
          <a:xfrm>
            <a:off x="579456" y="2880988"/>
            <a:ext cx="652743" cy="338554"/>
          </a:xfrm>
          <a:prstGeom prst="rect">
            <a:avLst/>
          </a:prstGeom>
          <a:noFill/>
        </p:spPr>
        <p:txBody>
          <a:bodyPr wrap="none" rtlCol="0">
            <a:spAutoFit/>
          </a:bodyPr>
          <a:lstStyle/>
          <a:p>
            <a:pPr algn="ctr"/>
            <a:r>
              <a:rPr lang="it-IT" sz="1600" dirty="0"/>
              <a:t>11.00</a:t>
            </a:r>
          </a:p>
        </p:txBody>
      </p:sp>
      <p:sp>
        <p:nvSpPr>
          <p:cNvPr id="8" name="CasellaDiTesto 7">
            <a:extLst>
              <a:ext uri="{FF2B5EF4-FFF2-40B4-BE49-F238E27FC236}">
                <a16:creationId xmlns:a16="http://schemas.microsoft.com/office/drawing/2014/main" id="{B50E1FD2-E390-4915-A05C-0FB47E796CBD}"/>
              </a:ext>
            </a:extLst>
          </p:cNvPr>
          <p:cNvSpPr txBox="1"/>
          <p:nvPr/>
        </p:nvSpPr>
        <p:spPr>
          <a:xfrm>
            <a:off x="579456" y="3914570"/>
            <a:ext cx="652743" cy="338554"/>
          </a:xfrm>
          <a:prstGeom prst="rect">
            <a:avLst/>
          </a:prstGeom>
          <a:noFill/>
        </p:spPr>
        <p:txBody>
          <a:bodyPr wrap="none" rtlCol="0">
            <a:spAutoFit/>
          </a:bodyPr>
          <a:lstStyle/>
          <a:p>
            <a:pPr algn="ctr"/>
            <a:r>
              <a:rPr lang="it-IT" sz="1600" dirty="0"/>
              <a:t>11.10</a:t>
            </a:r>
          </a:p>
        </p:txBody>
      </p:sp>
      <p:sp>
        <p:nvSpPr>
          <p:cNvPr id="9" name="CasellaDiTesto 8">
            <a:extLst>
              <a:ext uri="{FF2B5EF4-FFF2-40B4-BE49-F238E27FC236}">
                <a16:creationId xmlns:a16="http://schemas.microsoft.com/office/drawing/2014/main" id="{FAA01C03-0A4B-4F62-8A1A-AB5A8150053C}"/>
              </a:ext>
            </a:extLst>
          </p:cNvPr>
          <p:cNvSpPr txBox="1"/>
          <p:nvPr/>
        </p:nvSpPr>
        <p:spPr>
          <a:xfrm>
            <a:off x="579456" y="4903383"/>
            <a:ext cx="652743" cy="338554"/>
          </a:xfrm>
          <a:prstGeom prst="rect">
            <a:avLst/>
          </a:prstGeom>
          <a:noFill/>
        </p:spPr>
        <p:txBody>
          <a:bodyPr wrap="none" rtlCol="0">
            <a:spAutoFit/>
          </a:bodyPr>
          <a:lstStyle/>
          <a:p>
            <a:pPr algn="ctr"/>
            <a:r>
              <a:rPr lang="it-IT" sz="1600" dirty="0"/>
              <a:t>11.25</a:t>
            </a:r>
          </a:p>
        </p:txBody>
      </p:sp>
      <p:sp>
        <p:nvSpPr>
          <p:cNvPr id="10" name="CasellaDiTesto 9">
            <a:extLst>
              <a:ext uri="{FF2B5EF4-FFF2-40B4-BE49-F238E27FC236}">
                <a16:creationId xmlns:a16="http://schemas.microsoft.com/office/drawing/2014/main" id="{A6A14997-C014-4E8D-8D35-825DB89A30D4}"/>
              </a:ext>
            </a:extLst>
          </p:cNvPr>
          <p:cNvSpPr txBox="1"/>
          <p:nvPr/>
        </p:nvSpPr>
        <p:spPr>
          <a:xfrm>
            <a:off x="579456" y="5909944"/>
            <a:ext cx="652743" cy="338554"/>
          </a:xfrm>
          <a:prstGeom prst="rect">
            <a:avLst/>
          </a:prstGeom>
          <a:noFill/>
        </p:spPr>
        <p:txBody>
          <a:bodyPr wrap="none" rtlCol="0">
            <a:spAutoFit/>
          </a:bodyPr>
          <a:lstStyle/>
          <a:p>
            <a:pPr algn="ctr"/>
            <a:r>
              <a:rPr lang="it-IT" sz="1600" dirty="0"/>
              <a:t>11.45</a:t>
            </a:r>
          </a:p>
        </p:txBody>
      </p:sp>
      <p:sp>
        <p:nvSpPr>
          <p:cNvPr id="11" name="CasellaDiTesto 10">
            <a:extLst>
              <a:ext uri="{FF2B5EF4-FFF2-40B4-BE49-F238E27FC236}">
                <a16:creationId xmlns:a16="http://schemas.microsoft.com/office/drawing/2014/main" id="{5AEA05C4-3E8F-4895-9296-18FE86F65E97}"/>
              </a:ext>
            </a:extLst>
          </p:cNvPr>
          <p:cNvSpPr txBox="1"/>
          <p:nvPr/>
        </p:nvSpPr>
        <p:spPr>
          <a:xfrm>
            <a:off x="579456" y="6943406"/>
            <a:ext cx="652743" cy="338554"/>
          </a:xfrm>
          <a:prstGeom prst="rect">
            <a:avLst/>
          </a:prstGeom>
          <a:noFill/>
        </p:spPr>
        <p:txBody>
          <a:bodyPr wrap="none" rtlCol="0">
            <a:spAutoFit/>
          </a:bodyPr>
          <a:lstStyle/>
          <a:p>
            <a:pPr algn="ctr"/>
            <a:r>
              <a:rPr lang="it-IT" sz="1600" dirty="0"/>
              <a:t>12.00</a:t>
            </a:r>
          </a:p>
        </p:txBody>
      </p:sp>
      <p:sp>
        <p:nvSpPr>
          <p:cNvPr id="12" name="CasellaDiTesto 11">
            <a:extLst>
              <a:ext uri="{FF2B5EF4-FFF2-40B4-BE49-F238E27FC236}">
                <a16:creationId xmlns:a16="http://schemas.microsoft.com/office/drawing/2014/main" id="{72AE5082-5155-42C3-8F01-13EF534EA53B}"/>
              </a:ext>
            </a:extLst>
          </p:cNvPr>
          <p:cNvSpPr txBox="1"/>
          <p:nvPr/>
        </p:nvSpPr>
        <p:spPr>
          <a:xfrm>
            <a:off x="579456" y="7459874"/>
            <a:ext cx="652743" cy="338554"/>
          </a:xfrm>
          <a:prstGeom prst="rect">
            <a:avLst/>
          </a:prstGeom>
          <a:noFill/>
        </p:spPr>
        <p:txBody>
          <a:bodyPr wrap="none" rtlCol="0">
            <a:spAutoFit/>
          </a:bodyPr>
          <a:lstStyle/>
          <a:p>
            <a:pPr algn="ctr"/>
            <a:r>
              <a:rPr lang="it-IT" sz="1600" dirty="0"/>
              <a:t>12.20</a:t>
            </a:r>
          </a:p>
        </p:txBody>
      </p:sp>
      <p:grpSp>
        <p:nvGrpSpPr>
          <p:cNvPr id="26" name="Gruppo 25">
            <a:extLst>
              <a:ext uri="{FF2B5EF4-FFF2-40B4-BE49-F238E27FC236}">
                <a16:creationId xmlns:a16="http://schemas.microsoft.com/office/drawing/2014/main" id="{06A93A4E-6E5B-438D-A746-8BFEB766FD81}"/>
              </a:ext>
            </a:extLst>
          </p:cNvPr>
          <p:cNvGrpSpPr/>
          <p:nvPr/>
        </p:nvGrpSpPr>
        <p:grpSpPr>
          <a:xfrm>
            <a:off x="361025" y="2312458"/>
            <a:ext cx="3068565" cy="5700229"/>
            <a:chOff x="361025" y="2274880"/>
            <a:chExt cx="3068565" cy="5700229"/>
          </a:xfrm>
        </p:grpSpPr>
        <p:cxnSp>
          <p:nvCxnSpPr>
            <p:cNvPr id="3" name="Connettore diritto 2">
              <a:extLst>
                <a:ext uri="{FF2B5EF4-FFF2-40B4-BE49-F238E27FC236}">
                  <a16:creationId xmlns:a16="http://schemas.microsoft.com/office/drawing/2014/main" id="{011BB07F-37AD-4F85-9FAD-0AC68A21DF7F}"/>
                </a:ext>
              </a:extLst>
            </p:cNvPr>
            <p:cNvCxnSpPr/>
            <p:nvPr/>
          </p:nvCxnSpPr>
          <p:spPr>
            <a:xfrm>
              <a:off x="361025" y="3132138"/>
              <a:ext cx="306797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769CA176-B6F5-4F9E-A758-C81110BEF14F}"/>
                </a:ext>
              </a:extLst>
            </p:cNvPr>
            <p:cNvCxnSpPr/>
            <p:nvPr/>
          </p:nvCxnSpPr>
          <p:spPr>
            <a:xfrm>
              <a:off x="361025" y="4140200"/>
              <a:ext cx="306797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1B21FA50-70D8-412C-BBE4-ADEB8866D67F}"/>
                </a:ext>
              </a:extLst>
            </p:cNvPr>
            <p:cNvCxnSpPr/>
            <p:nvPr/>
          </p:nvCxnSpPr>
          <p:spPr>
            <a:xfrm>
              <a:off x="361025" y="5133991"/>
              <a:ext cx="306797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a16="http://schemas.microsoft.com/office/drawing/2014/main" id="{ED67DA6C-E9F4-4837-8A97-A3AECD23956C}"/>
                </a:ext>
              </a:extLst>
            </p:cNvPr>
            <p:cNvCxnSpPr/>
            <p:nvPr/>
          </p:nvCxnSpPr>
          <p:spPr>
            <a:xfrm>
              <a:off x="361025" y="6149975"/>
              <a:ext cx="306797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4AC2DFED-7CEE-43A0-892A-1B3384D55D40}"/>
                </a:ext>
              </a:extLst>
            </p:cNvPr>
            <p:cNvCxnSpPr/>
            <p:nvPr/>
          </p:nvCxnSpPr>
          <p:spPr>
            <a:xfrm>
              <a:off x="361025" y="7186028"/>
              <a:ext cx="306797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F5AA04EC-7538-4DB0-BA1C-533280F33B31}"/>
                </a:ext>
              </a:extLst>
            </p:cNvPr>
            <p:cNvCxnSpPr/>
            <p:nvPr/>
          </p:nvCxnSpPr>
          <p:spPr>
            <a:xfrm>
              <a:off x="361025" y="7696200"/>
              <a:ext cx="306797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99F8A63A-08A9-45E5-B396-C44DDB2E804A}"/>
                </a:ext>
              </a:extLst>
            </p:cNvPr>
            <p:cNvCxnSpPr>
              <a:cxnSpLocks/>
            </p:cNvCxnSpPr>
            <p:nvPr/>
          </p:nvCxnSpPr>
          <p:spPr>
            <a:xfrm flipV="1">
              <a:off x="1341438" y="2274880"/>
              <a:ext cx="0" cy="5700229"/>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ttore diritto 24">
              <a:extLst>
                <a:ext uri="{FF2B5EF4-FFF2-40B4-BE49-F238E27FC236}">
                  <a16:creationId xmlns:a16="http://schemas.microsoft.com/office/drawing/2014/main" id="{689B471A-503C-430E-871D-237CF010025D}"/>
                </a:ext>
              </a:extLst>
            </p:cNvPr>
            <p:cNvCxnSpPr/>
            <p:nvPr/>
          </p:nvCxnSpPr>
          <p:spPr>
            <a:xfrm>
              <a:off x="361615" y="2642386"/>
              <a:ext cx="306797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3416847"/>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716</Words>
  <Application>Microsoft Office PowerPoint</Application>
  <PresentationFormat>Presentazione su schermo (4:3)</PresentationFormat>
  <Paragraphs>49</Paragraphs>
  <Slides>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vt:i4>
      </vt:variant>
    </vt:vector>
  </HeadingPairs>
  <TitlesOfParts>
    <vt:vector size="7" baseType="lpstr">
      <vt:lpstr>Arial</vt:lpstr>
      <vt:lpstr>Calibri</vt:lpstr>
      <vt:lpstr>Calibri Light</vt:lpstr>
      <vt:lpstr>Symbol</vt:lpstr>
      <vt:lpstr>Tema di Office</vt:lpstr>
      <vt:lpstr>    «Finanza sostenibile ed ESG: il futuro delle banche e della finanza»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De Roni Giannantonio (UniCredit)</dc:creator>
  <cp:lastModifiedBy>Maineri De Meichsenau Bruno</cp:lastModifiedBy>
  <cp:revision>9</cp:revision>
  <dcterms:created xsi:type="dcterms:W3CDTF">2021-04-15T10:13:01Z</dcterms:created>
  <dcterms:modified xsi:type="dcterms:W3CDTF">2021-05-04T17:07:47Z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9db9e61-aac5-4f6e-805d-ceb8cb9983a1_Enabled">
    <vt:lpwstr>true</vt:lpwstr>
  </property>
  <property fmtid="{D5CDD505-2E9C-101B-9397-08002B2CF9AE}" pid="3" name="MSIP_Label_29db9e61-aac5-4f6e-805d-ceb8cb9983a1_SetDate">
    <vt:lpwstr>2021-04-15T10:13:01Z</vt:lpwstr>
  </property>
  <property fmtid="{D5CDD505-2E9C-101B-9397-08002B2CF9AE}" pid="4" name="MSIP_Label_29db9e61-aac5-4f6e-805d-ceb8cb9983a1_Method">
    <vt:lpwstr>Standard</vt:lpwstr>
  </property>
  <property fmtid="{D5CDD505-2E9C-101B-9397-08002B2CF9AE}" pid="5" name="MSIP_Label_29db9e61-aac5-4f6e-805d-ceb8cb9983a1_Name">
    <vt:lpwstr>UniCredit - Internal Use Only - no visual markings</vt:lpwstr>
  </property>
  <property fmtid="{D5CDD505-2E9C-101B-9397-08002B2CF9AE}" pid="6" name="MSIP_Label_29db9e61-aac5-4f6e-805d-ceb8cb9983a1_SiteId">
    <vt:lpwstr>2cc49ce9-66a1-41ac-a96b-bdc54247696a</vt:lpwstr>
  </property>
  <property fmtid="{D5CDD505-2E9C-101B-9397-08002B2CF9AE}" pid="7" name="MSIP_Label_29db9e61-aac5-4f6e-805d-ceb8cb9983a1_ActionId">
    <vt:lpwstr>f0ad5692-763d-463e-bd0f-8fc86901271a</vt:lpwstr>
  </property>
  <property fmtid="{D5CDD505-2E9C-101B-9397-08002B2CF9AE}" pid="8" name="MSIP_Label_29db9e61-aac5-4f6e-805d-ceb8cb9983a1_ContentBits">
    <vt:lpwstr>0</vt:lpwstr>
  </property>
</Properties>
</file>